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717" r:id="rId1"/>
  </p:sldMasterIdLst>
  <p:notesMasterIdLst>
    <p:notesMasterId r:id="rId12"/>
  </p:notesMasterIdLst>
  <p:handoutMasterIdLst>
    <p:handoutMasterId r:id="rId13"/>
  </p:handoutMasterIdLst>
  <p:sldIdLst>
    <p:sldId id="9228" r:id="rId2"/>
    <p:sldId id="9215" r:id="rId3"/>
    <p:sldId id="9229" r:id="rId4"/>
    <p:sldId id="9221" r:id="rId5"/>
    <p:sldId id="9227" r:id="rId6"/>
    <p:sldId id="9222" r:id="rId7"/>
    <p:sldId id="9236" r:id="rId8"/>
    <p:sldId id="9234" r:id="rId9"/>
    <p:sldId id="9237" r:id="rId10"/>
    <p:sldId id="9230" r:id="rId11"/>
  </p:sldIdLst>
  <p:sldSz cx="12858750" cy="723265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微软雅黑" pitchFamily="34" charset="-122"/>
      <p:regular r:id="rId18"/>
      <p:bold r:id="rId19"/>
    </p:embeddedFont>
    <p:embeddedFont>
      <p:font typeface="时尚中黑简体" charset="-122"/>
      <p:regular r:id="rId20"/>
    </p:embeddedFont>
    <p:embeddedFont>
      <p:font typeface="Impact" pitchFamily="34" charset="0"/>
      <p:regular r:id="rId21"/>
    </p:embeddedFont>
  </p:embeddedFontLst>
  <p:custDataLst>
    <p:tags r:id="rId22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38" userDrawn="1">
          <p15:clr>
            <a:srgbClr val="A4A3A4"/>
          </p15:clr>
        </p15:guide>
        <p15:guide id="6" pos="73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  <a:srgbClr val="1092F1"/>
    <a:srgbClr val="2278F4"/>
    <a:srgbClr val="000000"/>
    <a:srgbClr val="FF3B5E"/>
    <a:srgbClr val="18A6FF"/>
    <a:srgbClr val="F2F2F2"/>
    <a:srgbClr val="4BBAFF"/>
    <a:srgbClr val="8AE1FF"/>
    <a:srgbClr val="29ABE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10" autoAdjust="0"/>
    <p:restoredTop sz="95394" autoAdjust="0"/>
  </p:normalViewPr>
  <p:slideViewPr>
    <p:cSldViewPr>
      <p:cViewPr varScale="1">
        <p:scale>
          <a:sx n="103" d="100"/>
          <a:sy n="103" d="100"/>
        </p:scale>
        <p:origin x="-672" y="-102"/>
      </p:cViewPr>
      <p:guideLst>
        <p:guide orient="horz" pos="328"/>
        <p:guide orient="horz" pos="4138"/>
        <p:guide pos="4050"/>
        <p:guide pos="557"/>
        <p:guide pos="7361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2832" y="8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pPr/>
              <a:t>2018-09-28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2018-09-28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6487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29999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29868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292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57603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27817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18121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55939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0320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83977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72710"/>
            <a:ext cx="12858398" cy="159939"/>
          </a:xfrm>
          <a:prstGeom prst="rect">
            <a:avLst/>
          </a:prstGeom>
          <a:solidFill>
            <a:srgbClr val="109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67CDEBB4-7C18-4903-B361-6BBE5FD082B2}"/>
              </a:ext>
            </a:extLst>
          </p:cNvPr>
          <p:cNvGrpSpPr/>
          <p:nvPr userDrawn="1"/>
        </p:nvGrpSpPr>
        <p:grpSpPr>
          <a:xfrm>
            <a:off x="0" y="344455"/>
            <a:ext cx="12930758" cy="307777"/>
            <a:chOff x="0" y="344455"/>
            <a:chExt cx="12930758" cy="307777"/>
          </a:xfrm>
        </p:grpSpPr>
        <p:sp>
          <p:nvSpPr>
            <p:cNvPr id="15" name="TextBox 8">
              <a:extLst>
                <a:ext uri="{FF2B5EF4-FFF2-40B4-BE49-F238E27FC236}">
                  <a16:creationId xmlns:a16="http://schemas.microsoft.com/office/drawing/2014/main" xmlns="" id="{382192DE-69A1-449B-9B2C-61D7B2A81F98}"/>
                </a:ext>
              </a:extLst>
            </p:cNvPr>
            <p:cNvSpPr txBox="1"/>
            <p:nvPr/>
          </p:nvSpPr>
          <p:spPr>
            <a:xfrm>
              <a:off x="1059873" y="344455"/>
              <a:ext cx="328127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常压蒸馏（乙醇和环己酮）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76FD87D0-829F-4009-8289-2885E7B78818}"/>
                </a:ext>
              </a:extLst>
            </p:cNvPr>
            <p:cNvGrpSpPr/>
            <p:nvPr/>
          </p:nvGrpSpPr>
          <p:grpSpPr>
            <a:xfrm>
              <a:off x="0" y="498344"/>
              <a:ext cx="12930758" cy="0"/>
              <a:chOff x="38955" y="726011"/>
              <a:chExt cx="11140966" cy="0"/>
            </a:xfrm>
          </p:grpSpPr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xmlns="" id="{361EC8CA-A4D2-48E3-9809-36ABF4B93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955" y="726011"/>
                <a:ext cx="886379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xmlns="" id="{EEE9AF5A-119B-47EE-B653-CDDD2B0EC909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3779225" y="726011"/>
                <a:ext cx="7400696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xmlns="" val="708413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F304B62E-D7B6-43A9-B13F-0BBF5C3A3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4109" b="1433"/>
          <a:stretch/>
        </p:blipFill>
        <p:spPr>
          <a:xfrm>
            <a:off x="4898" y="-1"/>
            <a:ext cx="12848954" cy="723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1128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443" t="1445" r="1443" b="16965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40614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16" t="15452" r="1016" b="1900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33895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37" t="8522" r="837" b="852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86281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80" t="8642" r="980" b="864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62160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2" r:id="rId2"/>
    <p:sldLayoutId id="2147483873" r:id="rId3"/>
    <p:sldLayoutId id="2147483874" r:id="rId4"/>
    <p:sldLayoutId id="2147483875" r:id="rId5"/>
    <p:sldLayoutId id="2147483876" r:id="rId6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B2F4B342-2686-4833-921D-2839D91C6F2C}"/>
              </a:ext>
            </a:extLst>
          </p:cNvPr>
          <p:cNvSpPr txBox="1"/>
          <p:nvPr/>
        </p:nvSpPr>
        <p:spPr>
          <a:xfrm>
            <a:off x="2756967" y="2065248"/>
            <a:ext cx="757130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常压蒸馏（乙醇和环己酮）</a:t>
            </a:r>
          </a:p>
        </p:txBody>
      </p:sp>
    </p:spTree>
    <p:extLst>
      <p:ext uri="{BB962C8B-B14F-4D97-AF65-F5344CB8AC3E}">
        <p14:creationId xmlns:p14="http://schemas.microsoft.com/office/powerpoint/2010/main" xmlns="" val="201159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xmlns="" id="{B6B42241-A011-43AF-A840-6A8E01440019}"/>
              </a:ext>
            </a:extLst>
          </p:cNvPr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五、思考题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xmlns="" id="{D4F8A645-AFE1-4B3C-8B6C-20E37F562864}"/>
              </a:ext>
            </a:extLst>
          </p:cNvPr>
          <p:cNvSpPr txBox="1">
            <a:spLocks/>
          </p:cNvSpPr>
          <p:nvPr/>
        </p:nvSpPr>
        <p:spPr>
          <a:xfrm>
            <a:off x="2612951" y="2320181"/>
            <a:ext cx="3173332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在什么情况下采用普通蒸馏装置？</a:t>
            </a:r>
          </a:p>
        </p:txBody>
      </p:sp>
      <p:grpSp>
        <p:nvGrpSpPr>
          <p:cNvPr id="8" name="Group 824">
            <a:extLst>
              <a:ext uri="{FF2B5EF4-FFF2-40B4-BE49-F238E27FC236}">
                <a16:creationId xmlns:a16="http://schemas.microsoft.com/office/drawing/2014/main" xmlns="" id="{006366BA-5FA3-4283-8C96-8EE398CDE7A6}"/>
              </a:ext>
            </a:extLst>
          </p:cNvPr>
          <p:cNvGrpSpPr/>
          <p:nvPr/>
        </p:nvGrpSpPr>
        <p:grpSpPr>
          <a:xfrm rot="12600000">
            <a:off x="5864981" y="2619403"/>
            <a:ext cx="1541384" cy="1035754"/>
            <a:chOff x="-190679" y="0"/>
            <a:chExt cx="4758892" cy="3197797"/>
          </a:xfrm>
        </p:grpSpPr>
        <p:sp>
          <p:nvSpPr>
            <p:cNvPr id="13" name="Shape 820">
              <a:extLst>
                <a:ext uri="{FF2B5EF4-FFF2-40B4-BE49-F238E27FC236}">
                  <a16:creationId xmlns:a16="http://schemas.microsoft.com/office/drawing/2014/main" xmlns="" id="{372C329F-F4B5-4FF8-9B34-9A04679A35A1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1092F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Shape 821">
              <a:extLst>
                <a:ext uri="{FF2B5EF4-FFF2-40B4-BE49-F238E27FC236}">
                  <a16:creationId xmlns:a16="http://schemas.microsoft.com/office/drawing/2014/main" xmlns="" id="{E2D62C3F-2A78-4F00-8252-A5EA7CDC9F67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092F1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Shape 823">
              <a:extLst>
                <a:ext uri="{FF2B5EF4-FFF2-40B4-BE49-F238E27FC236}">
                  <a16:creationId xmlns:a16="http://schemas.microsoft.com/office/drawing/2014/main" xmlns="" id="{337C2B77-DDAF-4CD1-9D71-2CAF30A4326E}"/>
                </a:ext>
              </a:extLst>
            </p:cNvPr>
            <p:cNvSpPr/>
            <p:nvPr/>
          </p:nvSpPr>
          <p:spPr>
            <a:xfrm rot="9000000">
              <a:off x="357897" y="1028761"/>
              <a:ext cx="1059116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824">
            <a:extLst>
              <a:ext uri="{FF2B5EF4-FFF2-40B4-BE49-F238E27FC236}">
                <a16:creationId xmlns:a16="http://schemas.microsoft.com/office/drawing/2014/main" xmlns="" id="{A4A113A9-FAE0-481B-8E22-7EAE052D057A}"/>
              </a:ext>
            </a:extLst>
          </p:cNvPr>
          <p:cNvGrpSpPr/>
          <p:nvPr/>
        </p:nvGrpSpPr>
        <p:grpSpPr>
          <a:xfrm rot="12600000" flipH="1" flipV="1">
            <a:off x="5864981" y="4136815"/>
            <a:ext cx="1541384" cy="1035754"/>
            <a:chOff x="-190679" y="0"/>
            <a:chExt cx="4758892" cy="3197797"/>
          </a:xfrm>
        </p:grpSpPr>
        <p:sp>
          <p:nvSpPr>
            <p:cNvPr id="17" name="Shape 820">
              <a:extLst>
                <a:ext uri="{FF2B5EF4-FFF2-40B4-BE49-F238E27FC236}">
                  <a16:creationId xmlns:a16="http://schemas.microsoft.com/office/drawing/2014/main" xmlns="" id="{1A1CD84C-EF30-4A5D-A06A-8AE53AA73390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96969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Shape 821">
              <a:extLst>
                <a:ext uri="{FF2B5EF4-FFF2-40B4-BE49-F238E27FC236}">
                  <a16:creationId xmlns:a16="http://schemas.microsoft.com/office/drawing/2014/main" xmlns="" id="{555692B7-B68D-4D2C-9241-83984B1D7A22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69696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Shape 823">
              <a:extLst>
                <a:ext uri="{FF2B5EF4-FFF2-40B4-BE49-F238E27FC236}">
                  <a16:creationId xmlns:a16="http://schemas.microsoft.com/office/drawing/2014/main" xmlns="" id="{D798D2BA-5E23-4562-B661-9358C5F4D912}"/>
                </a:ext>
              </a:extLst>
            </p:cNvPr>
            <p:cNvSpPr/>
            <p:nvPr/>
          </p:nvSpPr>
          <p:spPr>
            <a:xfrm rot="19800000">
              <a:off x="357897" y="1028761"/>
              <a:ext cx="1059116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5FB52E46-419C-4DC5-A07F-DA8E04DC5A6E}"/>
              </a:ext>
            </a:extLst>
          </p:cNvPr>
          <p:cNvSpPr txBox="1">
            <a:spLocks/>
          </p:cNvSpPr>
          <p:nvPr/>
        </p:nvSpPr>
        <p:spPr>
          <a:xfrm>
            <a:off x="7581503" y="4840461"/>
            <a:ext cx="2736304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如何选择冷凝管？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B1CD409A-AD28-4602-AEFE-6049C9CA4F4E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607931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0DA6F798-C0FE-4E5E-A8C5-D3C887F50DED}"/>
              </a:ext>
            </a:extLst>
          </p:cNvPr>
          <p:cNvSpPr txBox="1"/>
          <p:nvPr/>
        </p:nvSpPr>
        <p:spPr>
          <a:xfrm>
            <a:off x="2756967" y="2065248"/>
            <a:ext cx="757130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常压蒸馏（乙醇和环己酮）</a:t>
            </a:r>
          </a:p>
        </p:txBody>
      </p:sp>
    </p:spTree>
    <p:extLst>
      <p:ext uri="{BB962C8B-B14F-4D97-AF65-F5344CB8AC3E}">
        <p14:creationId xmlns:p14="http://schemas.microsoft.com/office/powerpoint/2010/main" xmlns="" val="974061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6007346F-804A-4468-A998-5447D979E679}"/>
              </a:ext>
            </a:extLst>
          </p:cNvPr>
          <p:cNvSpPr txBox="1"/>
          <p:nvPr/>
        </p:nvSpPr>
        <p:spPr>
          <a:xfrm>
            <a:off x="2756967" y="2065248"/>
            <a:ext cx="757130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常压蒸馏（乙醇和环己酮）</a:t>
            </a:r>
          </a:p>
        </p:txBody>
      </p:sp>
    </p:spTree>
    <p:extLst>
      <p:ext uri="{BB962C8B-B14F-4D97-AF65-F5344CB8AC3E}">
        <p14:creationId xmlns:p14="http://schemas.microsoft.com/office/powerpoint/2010/main" xmlns="" val="3369547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7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9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0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9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CB20173C-0196-4867-95F1-48B012C90C7C}"/>
              </a:ext>
            </a:extLst>
          </p:cNvPr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一、实验目的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A3BA0D58-5AB5-4B37-9B2D-15190FC03A70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15A5B45C-64D9-4BA7-878F-FBF72EFF31ED}"/>
              </a:ext>
            </a:extLst>
          </p:cNvPr>
          <p:cNvGrpSpPr/>
          <p:nvPr/>
        </p:nvGrpSpPr>
        <p:grpSpPr>
          <a:xfrm>
            <a:off x="1773882" y="3652329"/>
            <a:ext cx="1050810" cy="930989"/>
            <a:chOff x="4102997" y="3433060"/>
            <a:chExt cx="1520712" cy="1347797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xmlns="" id="{352ADABE-6EC1-4B88-B874-649B0C38ED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02997" y="3433060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969696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16" name="文本框 32">
              <a:extLst>
                <a:ext uri="{FF2B5EF4-FFF2-40B4-BE49-F238E27FC236}">
                  <a16:creationId xmlns:a16="http://schemas.microsoft.com/office/drawing/2014/main" xmlns="" id="{056889B2-4DFE-439A-B76D-9DF4C8E96362}"/>
                </a:ext>
              </a:extLst>
            </p:cNvPr>
            <p:cNvSpPr txBox="1"/>
            <p:nvPr/>
          </p:nvSpPr>
          <p:spPr>
            <a:xfrm>
              <a:off x="4366404" y="359211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9E76A27F-F3C9-442D-87A5-1533F5978801}"/>
              </a:ext>
            </a:extLst>
          </p:cNvPr>
          <p:cNvSpPr txBox="1">
            <a:spLocks/>
          </p:cNvSpPr>
          <p:nvPr/>
        </p:nvSpPr>
        <p:spPr>
          <a:xfrm>
            <a:off x="3070026" y="3903273"/>
            <a:ext cx="7463805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了解蒸馏的类型及应用范围；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F04888E1-789F-4AB3-8C83-F12979AF250A}"/>
              </a:ext>
            </a:extLst>
          </p:cNvPr>
          <p:cNvGrpSpPr/>
          <p:nvPr/>
        </p:nvGrpSpPr>
        <p:grpSpPr>
          <a:xfrm>
            <a:off x="1773882" y="2248173"/>
            <a:ext cx="1050810" cy="930989"/>
            <a:chOff x="2502793" y="4371105"/>
            <a:chExt cx="1520712" cy="1347797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D45A8918-A653-41D6-BFD1-E59C7F17B3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12" name="文本框 26">
              <a:extLst>
                <a:ext uri="{FF2B5EF4-FFF2-40B4-BE49-F238E27FC236}">
                  <a16:creationId xmlns:a16="http://schemas.microsoft.com/office/drawing/2014/main" xmlns="" id="{B2037242-7C00-4438-AC82-8D512132C898}"/>
                </a:ext>
              </a:extLst>
            </p:cNvPr>
            <p:cNvSpPr txBox="1"/>
            <p:nvPr/>
          </p:nvSpPr>
          <p:spPr>
            <a:xfrm>
              <a:off x="2752106" y="457715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2" name="Text Placeholder 3">
            <a:extLst>
              <a:ext uri="{FF2B5EF4-FFF2-40B4-BE49-F238E27FC236}">
                <a16:creationId xmlns:a16="http://schemas.microsoft.com/office/drawing/2014/main" xmlns="" id="{F0DD0356-D79A-4EF7-BBFD-3C0DA22213FB}"/>
              </a:ext>
            </a:extLst>
          </p:cNvPr>
          <p:cNvSpPr txBox="1">
            <a:spLocks/>
          </p:cNvSpPr>
          <p:nvPr/>
        </p:nvSpPr>
        <p:spPr>
          <a:xfrm>
            <a:off x="3070025" y="2464197"/>
            <a:ext cx="7247781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学习蒸馏和沸点测定的基本原理；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7AB71E59-8965-467B-8C73-C2225391EC72}"/>
              </a:ext>
            </a:extLst>
          </p:cNvPr>
          <p:cNvGrpSpPr/>
          <p:nvPr/>
        </p:nvGrpSpPr>
        <p:grpSpPr>
          <a:xfrm>
            <a:off x="1773882" y="5056485"/>
            <a:ext cx="1050810" cy="930989"/>
            <a:chOff x="5706283" y="2501783"/>
            <a:chExt cx="1520712" cy="134779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xmlns="" id="{8CBCFCBC-6363-4DD2-97E7-4776BEB0CF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06283" y="2501783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0" name="文本框 35">
              <a:extLst>
                <a:ext uri="{FF2B5EF4-FFF2-40B4-BE49-F238E27FC236}">
                  <a16:creationId xmlns:a16="http://schemas.microsoft.com/office/drawing/2014/main" xmlns="" id="{15A00932-EC6F-43FD-973A-C2E9888B8C41}"/>
                </a:ext>
              </a:extLst>
            </p:cNvPr>
            <p:cNvSpPr txBox="1"/>
            <p:nvPr/>
          </p:nvSpPr>
          <p:spPr>
            <a:xfrm>
              <a:off x="5950919" y="2750710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440E0503-18C1-45B6-B897-31F8CB42FF64}"/>
              </a:ext>
            </a:extLst>
          </p:cNvPr>
          <p:cNvSpPr txBox="1">
            <a:spLocks/>
          </p:cNvSpPr>
          <p:nvPr/>
        </p:nvSpPr>
        <p:spPr>
          <a:xfrm>
            <a:off x="3070026" y="5103250"/>
            <a:ext cx="7959477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掌握有机化学实验的一些基本操作，如：仪器的选择、安装、拆卸等；掌握常压蒸馏的操作方法和沸点的测定方法。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A0818ED4-9478-45EE-B3A3-E483A2658157}"/>
              </a:ext>
            </a:extLst>
          </p:cNvPr>
          <p:cNvGrpSpPr/>
          <p:nvPr/>
        </p:nvGrpSpPr>
        <p:grpSpPr>
          <a:xfrm>
            <a:off x="1676847" y="2104157"/>
            <a:ext cx="4379517" cy="3326371"/>
            <a:chOff x="1291780" y="1960141"/>
            <a:chExt cx="4379517" cy="3326371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EC9DBFC5-8A1B-4DC6-86D1-FC5587015973}"/>
                </a:ext>
              </a:extLst>
            </p:cNvPr>
            <p:cNvGrpSpPr/>
            <p:nvPr/>
          </p:nvGrpSpPr>
          <p:grpSpPr>
            <a:xfrm>
              <a:off x="1291780" y="1960141"/>
              <a:ext cx="4379517" cy="504056"/>
              <a:chOff x="1291780" y="1744117"/>
              <a:chExt cx="4379517" cy="504056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xmlns="" id="{D7772331-F8A0-4E47-BA3C-4D6CA7D32C3A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925D1840-D6D9-491F-8DB4-B26D760C3B1B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xmlns="" id="{8DE37C57-D2F5-446A-9365-859076112596}"/>
                </a:ext>
              </a:extLst>
            </p:cNvPr>
            <p:cNvGrpSpPr/>
            <p:nvPr/>
          </p:nvGrpSpPr>
          <p:grpSpPr>
            <a:xfrm>
              <a:off x="1291780" y="3400301"/>
              <a:ext cx="4379517" cy="504056"/>
              <a:chOff x="1291780" y="1744117"/>
              <a:chExt cx="4379517" cy="504056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xmlns="" id="{9DA09348-B110-4933-BBEC-E2EB7A317D0A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xmlns="" id="{96AD7192-7E5F-4D1F-AE55-92AEA87A9D9F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xmlns="" id="{A4096121-DD92-4821-96F3-557FB4BC53D3}"/>
                </a:ext>
              </a:extLst>
            </p:cNvPr>
            <p:cNvGrpSpPr/>
            <p:nvPr/>
          </p:nvGrpSpPr>
          <p:grpSpPr>
            <a:xfrm>
              <a:off x="1291780" y="4782456"/>
              <a:ext cx="4379517" cy="504056"/>
              <a:chOff x="1291780" y="1744117"/>
              <a:chExt cx="4379517" cy="504056"/>
            </a:xfrm>
          </p:grpSpPr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xmlns="" id="{E60301C2-12BC-43A7-8241-0B0F1029A7E5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xmlns="" id="{B81D9E2B-CFA9-488C-992A-F49D172B33EB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xmlns="" val="3569334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1" grpId="0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52E0D3F5-5646-4B19-BE66-7A47BF811AC6}"/>
              </a:ext>
            </a:extLst>
          </p:cNvPr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二、实验原理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DF8624F5-3692-48E2-89D1-5FA497C0F178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E035A892-174D-44BE-9DF1-7244E5ADB90E}"/>
              </a:ext>
            </a:extLst>
          </p:cNvPr>
          <p:cNvSpPr/>
          <p:nvPr/>
        </p:nvSpPr>
        <p:spPr>
          <a:xfrm>
            <a:off x="5421263" y="2176165"/>
            <a:ext cx="6552729" cy="3350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常压蒸馏是指在大气压下沸腾而不分解的液体精致的一种常用方法。蒸馏过程是指加热液体到沸腾，使液体变成蒸气，再使蒸气冷凝成液体的过程。因当被蒸馏的液体的蒸气压等于外界压力时，该液体就沸腾，此时的温度为该液体的沸点，所以蒸馏可以测定液体的沸点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04348CCB-1885-4EBB-A2BA-ECE7E9ACB516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40743" y="2378920"/>
            <a:ext cx="4599733" cy="301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550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95645281-FA98-45C1-BFE8-1C1E282EC09C}"/>
              </a:ext>
            </a:extLst>
          </p:cNvPr>
          <p:cNvSpPr/>
          <p:nvPr/>
        </p:nvSpPr>
        <p:spPr>
          <a:xfrm>
            <a:off x="1964879" y="1816125"/>
            <a:ext cx="9145016" cy="45365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254000" dist="25400" dir="13500000">
              <a:prstClr val="black">
                <a:alpha val="3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0F271D0F-3A53-4CC9-9A6E-EDC24596201C}"/>
              </a:ext>
            </a:extLst>
          </p:cNvPr>
          <p:cNvSpPr/>
          <p:nvPr/>
        </p:nvSpPr>
        <p:spPr>
          <a:xfrm>
            <a:off x="2180903" y="1888133"/>
            <a:ext cx="87849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首先安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装常压蒸馏装置，在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50 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的圆底烧瓶中放入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 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醇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 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 </a:t>
            </a:r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mL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环己酮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加入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粒沸石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，装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好温度计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，通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入冷凝水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，加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热，注意蒸馏瓶中的现象和温度计读数的变化。加热使瓶内液体开始沸腾，当待蒸气达到温度计时，温度计读数急剧上升。控制蒸馏速度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滴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秒为宜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，先用收集杂质的锥形瓶收集馏分，当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温度计读数上升至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78 ℃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左右稳定时，更换收集乙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醇的锥形瓶收集馏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分，收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醇馏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。待温度计读数上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升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后再用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收集杂质的锥形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瓶，收集乙醇后、环己酮前的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杂质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馏分。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09190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1" grpId="0" animBg="1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95645281-FA98-45C1-BFE8-1C1E282EC09C}"/>
              </a:ext>
            </a:extLst>
          </p:cNvPr>
          <p:cNvSpPr/>
          <p:nvPr/>
        </p:nvSpPr>
        <p:spPr>
          <a:xfrm>
            <a:off x="1892871" y="1816125"/>
            <a:ext cx="9145016" cy="352839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254000" dist="25400" dir="13500000">
              <a:prstClr val="black">
                <a:alpha val="3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0F271D0F-3A53-4CC9-9A6E-EDC24596201C}"/>
              </a:ext>
            </a:extLst>
          </p:cNvPr>
          <p:cNvSpPr/>
          <p:nvPr/>
        </p:nvSpPr>
        <p:spPr>
          <a:xfrm>
            <a:off x="2108895" y="1960141"/>
            <a:ext cx="8784976" cy="3350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当温度计的读数超过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℃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，停止加热，冷却装置，更换温度计和空气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冷凝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管，补加几粒新沸石，加热，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当温度计读数上升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至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155 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℃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左右稳定时，更换收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环己酮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锥形瓶收集馏分，收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集环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己酮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馏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。当环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己酮馏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分收集完毕，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停止加热，冷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却、拆卸装置。称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量所收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集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乙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醇和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环己酮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馏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分的重量或量其体积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，计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算回收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率，并记录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收集乙醇和环己酮馏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分的沸程范围。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5475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B35C9633-2ABD-4B24-8649-4FBF0A6FEA9E}"/>
              </a:ext>
            </a:extLst>
          </p:cNvPr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四、注意事项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E9E3458A-B719-429D-ABC1-6389E44E5F1A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E5C52ED8-2877-44D4-A2D9-25D92BD7C146}"/>
              </a:ext>
            </a:extLst>
          </p:cNvPr>
          <p:cNvGrpSpPr/>
          <p:nvPr/>
        </p:nvGrpSpPr>
        <p:grpSpPr>
          <a:xfrm>
            <a:off x="3477048" y="2248173"/>
            <a:ext cx="4824535" cy="781220"/>
            <a:chOff x="3477048" y="2248173"/>
            <a:chExt cx="4824535" cy="78122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xmlns="" id="{2D7DD148-8282-406F-8374-6C6CE199677A}"/>
                </a:ext>
              </a:extLst>
            </p:cNvPr>
            <p:cNvGrpSpPr/>
            <p:nvPr/>
          </p:nvGrpSpPr>
          <p:grpSpPr>
            <a:xfrm>
              <a:off x="3477048" y="2248173"/>
              <a:ext cx="881765" cy="781220"/>
              <a:chOff x="2502793" y="4371105"/>
              <a:chExt cx="1520712" cy="1347797"/>
            </a:xfrm>
            <a:solidFill>
              <a:srgbClr val="FF9201"/>
            </a:solidFill>
          </p:grpSpPr>
          <p:sp>
            <p:nvSpPr>
              <p:cNvPr id="12" name="Freeform 5">
                <a:extLst>
                  <a:ext uri="{FF2B5EF4-FFF2-40B4-BE49-F238E27FC236}">
                    <a16:creationId xmlns:a16="http://schemas.microsoft.com/office/drawing/2014/main" xmlns="" id="{D95638BE-AE72-4528-8BC9-D63605F4980B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pFill/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文本框 26">
                <a:extLst>
                  <a:ext uri="{FF2B5EF4-FFF2-40B4-BE49-F238E27FC236}">
                    <a16:creationId xmlns:a16="http://schemas.microsoft.com/office/drawing/2014/main" xmlns="" id="{2E7F2EC6-3202-4A67-A68B-2B48BFA1679E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5" name="Text Placeholder 3">
              <a:extLst>
                <a:ext uri="{FF2B5EF4-FFF2-40B4-BE49-F238E27FC236}">
                  <a16:creationId xmlns:a16="http://schemas.microsoft.com/office/drawing/2014/main" xmlns="" id="{D57C1740-8B3D-4B22-9C25-F12357298DA5}"/>
                </a:ext>
              </a:extLst>
            </p:cNvPr>
            <p:cNvSpPr txBox="1">
              <a:spLocks/>
            </p:cNvSpPr>
            <p:nvPr/>
          </p:nvSpPr>
          <p:spPr>
            <a:xfrm>
              <a:off x="4773191" y="2392188"/>
              <a:ext cx="3528392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温度计安装位置要正确。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A338FCB2-D674-435A-BA1E-BDBB1ED46525}"/>
              </a:ext>
            </a:extLst>
          </p:cNvPr>
          <p:cNvGrpSpPr/>
          <p:nvPr/>
        </p:nvGrpSpPr>
        <p:grpSpPr>
          <a:xfrm>
            <a:off x="3477047" y="3627193"/>
            <a:ext cx="4295454" cy="781220"/>
            <a:chOff x="3477047" y="3627193"/>
            <a:chExt cx="4295454" cy="781220"/>
          </a:xfrm>
        </p:grpSpPr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xmlns="" id="{CBDA0E10-550E-49FE-86E9-966B70DC7E97}"/>
                </a:ext>
              </a:extLst>
            </p:cNvPr>
            <p:cNvSpPr txBox="1">
              <a:spLocks/>
            </p:cNvSpPr>
            <p:nvPr/>
          </p:nvSpPr>
          <p:spPr>
            <a:xfrm>
              <a:off x="4773192" y="3743584"/>
              <a:ext cx="2999309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蒸馏一定要加沸石。</a:t>
              </a: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28067DF0-93F0-4A4D-99DE-77CDFD767E31}"/>
                </a:ext>
              </a:extLst>
            </p:cNvPr>
            <p:cNvGrpSpPr/>
            <p:nvPr/>
          </p:nvGrpSpPr>
          <p:grpSpPr>
            <a:xfrm>
              <a:off x="3477047" y="3627193"/>
              <a:ext cx="881765" cy="781220"/>
              <a:chOff x="2502793" y="4371105"/>
              <a:chExt cx="1520712" cy="1347797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xmlns="" id="{F25EFED2-0534-4EEF-B3F0-4107DF067259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1092F1"/>
              </a:solidFill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文本框 26">
                <a:extLst>
                  <a:ext uri="{FF2B5EF4-FFF2-40B4-BE49-F238E27FC236}">
                    <a16:creationId xmlns:a16="http://schemas.microsoft.com/office/drawing/2014/main" xmlns="" id="{428D6EB6-628E-46EA-918B-DF7EABA2875C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88A72C3B-3701-425C-8D94-324BE31ECFF6}"/>
              </a:ext>
            </a:extLst>
          </p:cNvPr>
          <p:cNvGrpSpPr/>
          <p:nvPr/>
        </p:nvGrpSpPr>
        <p:grpSpPr>
          <a:xfrm>
            <a:off x="3477047" y="4967719"/>
            <a:ext cx="6203666" cy="781220"/>
            <a:chOff x="3477047" y="4967719"/>
            <a:chExt cx="6203666" cy="781220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E081D3D3-0D87-460A-BD70-3CB0C2D9B734}"/>
                </a:ext>
              </a:extLst>
            </p:cNvPr>
            <p:cNvGrpSpPr/>
            <p:nvPr/>
          </p:nvGrpSpPr>
          <p:grpSpPr>
            <a:xfrm>
              <a:off x="3477047" y="4967719"/>
              <a:ext cx="881765" cy="781220"/>
              <a:chOff x="2502793" y="4371105"/>
              <a:chExt cx="1520712" cy="1347797"/>
            </a:xfrm>
            <a:solidFill>
              <a:srgbClr val="FF9201"/>
            </a:solidFill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xmlns="" id="{2779F168-93FE-46D6-89EE-1C4B604CD6E2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pFill/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文本框 26">
                <a:extLst>
                  <a:ext uri="{FF2B5EF4-FFF2-40B4-BE49-F238E27FC236}">
                    <a16:creationId xmlns:a16="http://schemas.microsoft.com/office/drawing/2014/main" xmlns="" id="{232689AC-61C3-4DAB-912A-338E724E63BE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3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0" name="Text Placeholder 3">
              <a:extLst>
                <a:ext uri="{FF2B5EF4-FFF2-40B4-BE49-F238E27FC236}">
                  <a16:creationId xmlns:a16="http://schemas.microsoft.com/office/drawing/2014/main" xmlns="" id="{DB12CC61-9F3B-4274-8CFB-EF21544BE48A}"/>
                </a:ext>
              </a:extLst>
            </p:cNvPr>
            <p:cNvSpPr txBox="1">
              <a:spLocks/>
            </p:cNvSpPr>
            <p:nvPr/>
          </p:nvSpPr>
          <p:spPr>
            <a:xfrm>
              <a:off x="4773192" y="5128493"/>
              <a:ext cx="4907521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避免加热温度过高，产生过热现象。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926219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B35C9633-2ABD-4B24-8649-4FBF0A6FEA9E}"/>
              </a:ext>
            </a:extLst>
          </p:cNvPr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四、注意事项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E9E3458A-B719-429D-ABC1-6389E44E5F1A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32690066-48EA-45BF-A7C5-1ED58FCA2F69}"/>
              </a:ext>
            </a:extLst>
          </p:cNvPr>
          <p:cNvGrpSpPr/>
          <p:nvPr/>
        </p:nvGrpSpPr>
        <p:grpSpPr>
          <a:xfrm>
            <a:off x="3477048" y="2248173"/>
            <a:ext cx="4824535" cy="781220"/>
            <a:chOff x="3477048" y="2248173"/>
            <a:chExt cx="4824535" cy="78122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xmlns="" id="{2D7DD148-8282-406F-8374-6C6CE199677A}"/>
                </a:ext>
              </a:extLst>
            </p:cNvPr>
            <p:cNvGrpSpPr/>
            <p:nvPr/>
          </p:nvGrpSpPr>
          <p:grpSpPr>
            <a:xfrm>
              <a:off x="3477048" y="2248173"/>
              <a:ext cx="881765" cy="781220"/>
              <a:chOff x="2502793" y="4371105"/>
              <a:chExt cx="1520712" cy="1347797"/>
            </a:xfrm>
            <a:solidFill>
              <a:srgbClr val="FF9201"/>
            </a:solidFill>
          </p:grpSpPr>
          <p:sp>
            <p:nvSpPr>
              <p:cNvPr id="12" name="Freeform 5">
                <a:extLst>
                  <a:ext uri="{FF2B5EF4-FFF2-40B4-BE49-F238E27FC236}">
                    <a16:creationId xmlns:a16="http://schemas.microsoft.com/office/drawing/2014/main" xmlns="" id="{D95638BE-AE72-4528-8BC9-D63605F4980B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pFill/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文本框 26">
                <a:extLst>
                  <a:ext uri="{FF2B5EF4-FFF2-40B4-BE49-F238E27FC236}">
                    <a16:creationId xmlns:a16="http://schemas.microsoft.com/office/drawing/2014/main" xmlns="" id="{2E7F2EC6-3202-4A67-A68B-2B48BFA1679E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5" name="Text Placeholder 3">
              <a:extLst>
                <a:ext uri="{FF2B5EF4-FFF2-40B4-BE49-F238E27FC236}">
                  <a16:creationId xmlns:a16="http://schemas.microsoft.com/office/drawing/2014/main" xmlns="" id="{D57C1740-8B3D-4B22-9C25-F12357298DA5}"/>
                </a:ext>
              </a:extLst>
            </p:cNvPr>
            <p:cNvSpPr txBox="1">
              <a:spLocks/>
            </p:cNvSpPr>
            <p:nvPr/>
          </p:nvSpPr>
          <p:spPr>
            <a:xfrm>
              <a:off x="4773191" y="2392188"/>
              <a:ext cx="3528392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必须详细记录现象。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830FEE69-01B5-48CF-B705-E7E6D8D1E069}"/>
              </a:ext>
            </a:extLst>
          </p:cNvPr>
          <p:cNvGrpSpPr/>
          <p:nvPr/>
        </p:nvGrpSpPr>
        <p:grpSpPr>
          <a:xfrm>
            <a:off x="3477047" y="3627193"/>
            <a:ext cx="5904656" cy="781220"/>
            <a:chOff x="3477047" y="3627193"/>
            <a:chExt cx="5904656" cy="781220"/>
          </a:xfrm>
        </p:grpSpPr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xmlns="" id="{CBDA0E10-550E-49FE-86E9-966B70DC7E97}"/>
                </a:ext>
              </a:extLst>
            </p:cNvPr>
            <p:cNvSpPr txBox="1">
              <a:spLocks/>
            </p:cNvSpPr>
            <p:nvPr/>
          </p:nvSpPr>
          <p:spPr>
            <a:xfrm>
              <a:off x="4773192" y="3759257"/>
              <a:ext cx="4608511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拆卸冷凝管时，要避免跑水现象。</a:t>
              </a: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28067DF0-93F0-4A4D-99DE-77CDFD767E31}"/>
                </a:ext>
              </a:extLst>
            </p:cNvPr>
            <p:cNvGrpSpPr/>
            <p:nvPr/>
          </p:nvGrpSpPr>
          <p:grpSpPr>
            <a:xfrm>
              <a:off x="3477047" y="3627193"/>
              <a:ext cx="881765" cy="781220"/>
              <a:chOff x="2502793" y="4371105"/>
              <a:chExt cx="1520712" cy="1347797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xmlns="" id="{F25EFED2-0534-4EEF-B3F0-4107DF067259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1092F1"/>
              </a:solidFill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文本框 26">
                <a:extLst>
                  <a:ext uri="{FF2B5EF4-FFF2-40B4-BE49-F238E27FC236}">
                    <a16:creationId xmlns:a16="http://schemas.microsoft.com/office/drawing/2014/main" xmlns="" id="{428D6EB6-628E-46EA-918B-DF7EABA2875C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5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C7B93A86-9273-482C-A21F-6A2EF38A6B2E}"/>
              </a:ext>
            </a:extLst>
          </p:cNvPr>
          <p:cNvGrpSpPr/>
          <p:nvPr/>
        </p:nvGrpSpPr>
        <p:grpSpPr>
          <a:xfrm>
            <a:off x="3477047" y="4967719"/>
            <a:ext cx="6203666" cy="781220"/>
            <a:chOff x="3477047" y="4967719"/>
            <a:chExt cx="6203666" cy="781220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E081D3D3-0D87-460A-BD70-3CB0C2D9B734}"/>
                </a:ext>
              </a:extLst>
            </p:cNvPr>
            <p:cNvGrpSpPr/>
            <p:nvPr/>
          </p:nvGrpSpPr>
          <p:grpSpPr>
            <a:xfrm>
              <a:off x="3477047" y="4967719"/>
              <a:ext cx="881765" cy="781220"/>
              <a:chOff x="2502793" y="4371105"/>
              <a:chExt cx="1520712" cy="1347797"/>
            </a:xfrm>
            <a:solidFill>
              <a:srgbClr val="FF9201"/>
            </a:solidFill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xmlns="" id="{2779F168-93FE-46D6-89EE-1C4B604CD6E2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2502793" y="4371105"/>
                <a:ext cx="1520712" cy="134779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pFill/>
              <a:ln w="25400">
                <a:noFill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文本框 26">
                <a:extLst>
                  <a:ext uri="{FF2B5EF4-FFF2-40B4-BE49-F238E27FC236}">
                    <a16:creationId xmlns:a16="http://schemas.microsoft.com/office/drawing/2014/main" xmlns="" id="{232689AC-61C3-4DAB-912A-338E724E63BE}"/>
                  </a:ext>
                </a:extLst>
              </p:cNvPr>
              <p:cNvSpPr txBox="1"/>
              <p:nvPr/>
            </p:nvSpPr>
            <p:spPr>
              <a:xfrm>
                <a:off x="2752106" y="4577155"/>
                <a:ext cx="1031438" cy="1008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6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0" name="Text Placeholder 3">
              <a:extLst>
                <a:ext uri="{FF2B5EF4-FFF2-40B4-BE49-F238E27FC236}">
                  <a16:creationId xmlns:a16="http://schemas.microsoft.com/office/drawing/2014/main" xmlns="" id="{DB12CC61-9F3B-4274-8CFB-EF21544BE48A}"/>
                </a:ext>
              </a:extLst>
            </p:cNvPr>
            <p:cNvSpPr txBox="1">
              <a:spLocks/>
            </p:cNvSpPr>
            <p:nvPr/>
          </p:nvSpPr>
          <p:spPr>
            <a:xfrm>
              <a:off x="4773192" y="5128493"/>
              <a:ext cx="4907521" cy="4331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 fontAlgn="auto">
                <a:lnSpc>
                  <a:spcPct val="13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蒸馏完毕，不能将沸石倒在水池里。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529675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1191"/>
</p:tagLst>
</file>

<file path=ppt/theme/theme1.xml><?xml version="1.0" encoding="utf-8"?>
<a:theme xmlns:a="http://schemas.openxmlformats.org/drawingml/2006/main" name="Office Theme">
  <a:themeElements>
    <a:clrScheme name="自定义 386">
      <a:dk1>
        <a:sysClr val="windowText" lastClr="000000"/>
      </a:dk1>
      <a:lt1>
        <a:sysClr val="window" lastClr="FFFFFF"/>
      </a:lt1>
      <a:dk2>
        <a:srgbClr val="29ABE2"/>
      </a:dk2>
      <a:lt2>
        <a:srgbClr val="E7E6E6"/>
      </a:lt2>
      <a:accent1>
        <a:srgbClr val="29ABE2"/>
      </a:accent1>
      <a:accent2>
        <a:srgbClr val="C8C8C8"/>
      </a:accent2>
      <a:accent3>
        <a:srgbClr val="29ABE2"/>
      </a:accent3>
      <a:accent4>
        <a:srgbClr val="C8C8C8"/>
      </a:accent4>
      <a:accent5>
        <a:srgbClr val="29ABE2"/>
      </a:accent5>
      <a:accent6>
        <a:srgbClr val="C8C8C8"/>
      </a:accent6>
      <a:hlink>
        <a:srgbClr val="29ABE2"/>
      </a:hlink>
      <a:folHlink>
        <a:srgbClr val="C8C8C8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784</Words>
  <Application>Microsoft Office PowerPoint</Application>
  <PresentationFormat>自定义</PresentationFormat>
  <Paragraphs>63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宋体</vt:lpstr>
      <vt:lpstr>Calibri</vt:lpstr>
      <vt:lpstr>微软雅黑</vt:lpstr>
      <vt:lpstr>时尚中黑简体</vt:lpstr>
      <vt:lpstr>Times New Roman</vt:lpstr>
      <vt:lpstr>Impact</vt:lpstr>
      <vt:lpstr>Symbol</vt:lpstr>
      <vt:lpstr>FontAwesome</vt:lpstr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bt1191</dc:title>
  <dc:creator/>
  <cp:lastModifiedBy/>
  <cp:revision>1</cp:revision>
  <dcterms:created xsi:type="dcterms:W3CDTF">2017-02-21T13:09:17Z</dcterms:created>
  <dcterms:modified xsi:type="dcterms:W3CDTF">2018-09-28T05:01:03Z</dcterms:modified>
</cp:coreProperties>
</file>

<file path=docProps/thumbnail.jpeg>
</file>